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8f16b15e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8f16b15e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8f16b15e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8f16b15e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9FC5E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82483" y="282475"/>
            <a:ext cx="8520600" cy="2052600"/>
          </a:xfrm>
          <a:prstGeom prst="rect">
            <a:avLst/>
          </a:prstGeom>
          <a:solidFill>
            <a:srgbClr val="FFFF00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lt"/>
              <a:t>WAS HABE ICH IN DEN FERIEN GEMACHT?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741675" y="2834125"/>
            <a:ext cx="4090500" cy="983400"/>
          </a:xfrm>
          <a:prstGeom prst="rect">
            <a:avLst/>
          </a:prstGeom>
          <a:solidFill>
            <a:srgbClr val="A4C2F4"/>
          </a:solidFill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Perfekt üben…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Klasse 8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Mai 2021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23248" l="0" r="0" t="0"/>
          <a:stretch/>
        </p:blipFill>
        <p:spPr>
          <a:xfrm>
            <a:off x="482475" y="2435525"/>
            <a:ext cx="4016450" cy="215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4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4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2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2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4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4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54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lt">
                <a:solidFill>
                  <a:srgbClr val="FF0000"/>
                </a:solidFill>
              </a:rPr>
              <a:t>WAS HABE ICH IN DEN FERIEN GEMACHT?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 u="sng"/>
              <a:t>Bilde Perfektsätze mit HABEN oder SEIN:</a:t>
            </a:r>
            <a:endParaRPr u="sng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11225" y="1494050"/>
            <a:ext cx="1835400" cy="22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lt">
                <a:solidFill>
                  <a:schemeClr val="dk1"/>
                </a:solidFill>
              </a:rPr>
              <a:t>viel schlafen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100">
              <a:solidFill>
                <a:srgbClr val="741B47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45" y="1861712"/>
            <a:ext cx="1835450" cy="18392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11225" y="3700975"/>
            <a:ext cx="2521200" cy="7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Ich </a:t>
            </a:r>
            <a:r>
              <a:rPr b="1" lang="lt" sz="1600" u="sng">
                <a:solidFill>
                  <a:srgbClr val="741B47"/>
                </a:solidFill>
              </a:rPr>
              <a:t>habe</a:t>
            </a:r>
            <a:r>
              <a:rPr b="1" lang="lt" sz="1600">
                <a:solidFill>
                  <a:srgbClr val="741B47"/>
                </a:solidFill>
              </a:rPr>
              <a:t> (in den Ferien) viel </a:t>
            </a:r>
            <a:r>
              <a:rPr b="1" lang="lt" sz="1600" u="sng">
                <a:solidFill>
                  <a:srgbClr val="741B47"/>
                </a:solidFill>
              </a:rPr>
              <a:t>geschlafen</a:t>
            </a:r>
            <a:r>
              <a:rPr b="1" lang="lt" sz="1900" u="sng">
                <a:solidFill>
                  <a:srgbClr val="741B47"/>
                </a:solidFill>
              </a:rPr>
              <a:t>.</a:t>
            </a:r>
            <a:endParaRPr b="1" sz="1900" u="sng">
              <a:solidFill>
                <a:srgbClr val="741B47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11132" l="34975" r="14656" t="25791"/>
          <a:stretch/>
        </p:blipFill>
        <p:spPr>
          <a:xfrm>
            <a:off x="3430750" y="1642400"/>
            <a:ext cx="2459686" cy="20584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158788" y="1211300"/>
            <a:ext cx="300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chemeClr val="dk1"/>
                </a:solidFill>
              </a:rPr>
              <a:t>jeden Tag Rad fahren</a:t>
            </a:r>
            <a:endParaRPr b="1" sz="1900" u="sng">
              <a:solidFill>
                <a:schemeClr val="dk1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822900" y="3845050"/>
            <a:ext cx="2883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Ich </a:t>
            </a:r>
            <a:r>
              <a:rPr b="1" lang="lt" sz="1600" u="sng">
                <a:solidFill>
                  <a:srgbClr val="741B47"/>
                </a:solidFill>
              </a:rPr>
              <a:t>bin</a:t>
            </a:r>
            <a:r>
              <a:rPr b="1" lang="lt" sz="1600">
                <a:solidFill>
                  <a:srgbClr val="741B47"/>
                </a:solidFill>
              </a:rPr>
              <a:t> </a:t>
            </a:r>
            <a:r>
              <a:rPr b="1" lang="lt" sz="1600">
                <a:solidFill>
                  <a:srgbClr val="38761D"/>
                </a:solidFill>
              </a:rPr>
              <a:t>auch</a:t>
            </a:r>
            <a:r>
              <a:rPr b="1" lang="lt" sz="1600">
                <a:solidFill>
                  <a:srgbClr val="741B47"/>
                </a:solidFill>
              </a:rPr>
              <a:t> jeden Tag Rad </a:t>
            </a:r>
            <a:r>
              <a:rPr b="1" lang="lt" sz="1600" u="sng">
                <a:solidFill>
                  <a:srgbClr val="741B47"/>
                </a:solidFill>
              </a:rPr>
              <a:t>gefahren. </a:t>
            </a:r>
            <a:endParaRPr b="1" sz="1900" u="sng">
              <a:solidFill>
                <a:srgbClr val="741B47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043688" y="1293375"/>
            <a:ext cx="300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chemeClr val="dk1"/>
                </a:solidFill>
              </a:rPr>
              <a:t>leckeres Eis essen </a:t>
            </a:r>
            <a:endParaRPr b="1" sz="1900" u="sng">
              <a:solidFill>
                <a:schemeClr val="dk1"/>
              </a:solidFill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6242" y="1861700"/>
            <a:ext cx="1218520" cy="18392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5665875" y="4030375"/>
            <a:ext cx="3478200" cy="11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Ich </a:t>
            </a:r>
            <a:r>
              <a:rPr b="1" lang="lt" sz="1600" u="sng">
                <a:solidFill>
                  <a:srgbClr val="741B47"/>
                </a:solidFill>
              </a:rPr>
              <a:t>habe</a:t>
            </a:r>
            <a:r>
              <a:rPr b="1" lang="lt" sz="1600">
                <a:solidFill>
                  <a:srgbClr val="741B47"/>
                </a:solidFill>
              </a:rPr>
              <a:t> leckeres Eis</a:t>
            </a:r>
            <a:r>
              <a:rPr b="1" lang="lt" sz="1600" u="sng">
                <a:solidFill>
                  <a:srgbClr val="741B47"/>
                </a:solidFill>
              </a:rPr>
              <a:t> gegessen.</a:t>
            </a:r>
            <a:endParaRPr b="1" sz="1600" u="sng">
              <a:solidFill>
                <a:srgbClr val="741B4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rgbClr val="38761D"/>
                </a:solidFill>
              </a:rPr>
              <a:t>Noch</a:t>
            </a:r>
            <a:r>
              <a:rPr b="1" lang="lt" sz="1600">
                <a:solidFill>
                  <a:srgbClr val="741B47"/>
                </a:solidFill>
              </a:rPr>
              <a:t> </a:t>
            </a:r>
            <a:r>
              <a:rPr b="1" lang="lt" sz="1600" u="sng">
                <a:solidFill>
                  <a:srgbClr val="741B47"/>
                </a:solidFill>
              </a:rPr>
              <a:t>habe </a:t>
            </a:r>
            <a:r>
              <a:rPr b="1" lang="lt" sz="1600">
                <a:solidFill>
                  <a:srgbClr val="741B47"/>
                </a:solidFill>
              </a:rPr>
              <a:t>ich leckeres Eis </a:t>
            </a:r>
            <a:r>
              <a:rPr b="1" lang="lt" sz="1600" u="sng">
                <a:solidFill>
                  <a:srgbClr val="741B47"/>
                </a:solidFill>
              </a:rPr>
              <a:t>gegessen.</a:t>
            </a:r>
            <a:r>
              <a:rPr b="1" lang="lt" sz="1600">
                <a:solidFill>
                  <a:schemeClr val="dk1"/>
                </a:solidFill>
              </a:rPr>
              <a:t> </a:t>
            </a:r>
            <a:endParaRPr b="1" sz="1900" u="sng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2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2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345950" y="287100"/>
            <a:ext cx="254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chemeClr val="dk1"/>
                </a:solidFill>
              </a:rPr>
              <a:t>täglich im Fluß baden</a:t>
            </a:r>
            <a:endParaRPr b="1" sz="1900" u="sng">
              <a:solidFill>
                <a:schemeClr val="dk1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025" y="718200"/>
            <a:ext cx="2610226" cy="195767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117800" y="2719900"/>
            <a:ext cx="353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Ich </a:t>
            </a:r>
            <a:r>
              <a:rPr b="1" lang="lt" sz="1600" u="sng">
                <a:solidFill>
                  <a:srgbClr val="741B47"/>
                </a:solidFill>
              </a:rPr>
              <a:t>habe</a:t>
            </a:r>
            <a:r>
              <a:rPr b="1" lang="lt" sz="1600">
                <a:solidFill>
                  <a:srgbClr val="741B47"/>
                </a:solidFill>
              </a:rPr>
              <a:t> täglich im Fluss </a:t>
            </a:r>
            <a:r>
              <a:rPr b="1" lang="lt" sz="1600" u="sng">
                <a:solidFill>
                  <a:srgbClr val="741B47"/>
                </a:solidFill>
              </a:rPr>
              <a:t>gebadet. </a:t>
            </a:r>
            <a:endParaRPr b="1" sz="1900" u="sng">
              <a:solidFill>
                <a:srgbClr val="741B47"/>
              </a:solidFill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2810638" y="243075"/>
            <a:ext cx="3749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chemeClr val="dk1"/>
                </a:solidFill>
              </a:rPr>
              <a:t>mit der Familie an die Ostsee fahren</a:t>
            </a:r>
            <a:endParaRPr b="1" sz="1900" u="sng">
              <a:solidFill>
                <a:schemeClr val="dk1"/>
              </a:solidFill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 rotWithShape="1">
          <a:blip r:embed="rId4">
            <a:alphaModFix/>
          </a:blip>
          <a:srcRect b="0" l="17418" r="14298" t="26193"/>
          <a:stretch/>
        </p:blipFill>
        <p:spPr>
          <a:xfrm>
            <a:off x="3337888" y="661350"/>
            <a:ext cx="3076626" cy="18702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3484888" y="2622850"/>
            <a:ext cx="30036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Ich </a:t>
            </a:r>
            <a:r>
              <a:rPr b="1" lang="lt" sz="1600" u="sng">
                <a:solidFill>
                  <a:srgbClr val="741B47"/>
                </a:solidFill>
              </a:rPr>
              <a:t>bin</a:t>
            </a:r>
            <a:r>
              <a:rPr b="1" lang="lt" sz="1600">
                <a:solidFill>
                  <a:srgbClr val="741B47"/>
                </a:solidFill>
              </a:rPr>
              <a:t> </a:t>
            </a:r>
            <a:r>
              <a:rPr b="1" lang="lt" sz="1600">
                <a:solidFill>
                  <a:srgbClr val="274E13"/>
                </a:solidFill>
              </a:rPr>
              <a:t>auch</a:t>
            </a:r>
            <a:r>
              <a:rPr b="1" lang="lt" sz="1600">
                <a:solidFill>
                  <a:srgbClr val="741B47"/>
                </a:solidFill>
              </a:rPr>
              <a:t> mit der Familie an die Ostsee </a:t>
            </a:r>
            <a:r>
              <a:rPr b="1" lang="lt" sz="1600" u="sng">
                <a:solidFill>
                  <a:srgbClr val="741B47"/>
                </a:solidFill>
              </a:rPr>
              <a:t>gefahren. </a:t>
            </a:r>
            <a:endParaRPr b="1" sz="1900" u="sng">
              <a:solidFill>
                <a:srgbClr val="741B47"/>
              </a:solidFill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6560048" y="557450"/>
            <a:ext cx="2547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chemeClr val="dk1"/>
                </a:solidFill>
              </a:rPr>
              <a:t>wir - dort - 2 Wochen - verbringen</a:t>
            </a:r>
            <a:endParaRPr b="1" sz="1900" u="sng">
              <a:solidFill>
                <a:schemeClr val="dk1"/>
              </a:solidFill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31075" y="997113"/>
            <a:ext cx="799133" cy="11986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6533773" y="2356200"/>
            <a:ext cx="2610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Wir </a:t>
            </a:r>
            <a:r>
              <a:rPr b="1" lang="lt" sz="1600" u="sng">
                <a:solidFill>
                  <a:srgbClr val="741B47"/>
                </a:solidFill>
              </a:rPr>
              <a:t>haben</a:t>
            </a:r>
            <a:r>
              <a:rPr b="1" lang="lt" sz="1600">
                <a:solidFill>
                  <a:srgbClr val="741B47"/>
                </a:solidFill>
              </a:rPr>
              <a:t> dort 2 Wochen </a:t>
            </a:r>
            <a:r>
              <a:rPr b="1" lang="lt" sz="1600" u="sng">
                <a:solidFill>
                  <a:srgbClr val="741B47"/>
                </a:solidFill>
              </a:rPr>
              <a:t>verbracht. </a:t>
            </a:r>
            <a:endParaRPr b="1" sz="1900" u="sng">
              <a:solidFill>
                <a:srgbClr val="741B47"/>
              </a:solidFill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200149" y="3913900"/>
            <a:ext cx="2693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chemeClr val="dk1"/>
                </a:solidFill>
              </a:rPr>
              <a:t>am Sonntag nach Hause fahren </a:t>
            </a:r>
            <a:endParaRPr b="1" sz="1900" u="sng">
              <a:solidFill>
                <a:schemeClr val="dk1"/>
              </a:solidFill>
            </a:endParaRPr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10648" y="3641550"/>
            <a:ext cx="1855277" cy="140982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4816555" y="3708900"/>
            <a:ext cx="4134300" cy="143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Wir </a:t>
            </a:r>
            <a:r>
              <a:rPr b="1" lang="lt" sz="1600" u="sng">
                <a:solidFill>
                  <a:srgbClr val="741B47"/>
                </a:solidFill>
              </a:rPr>
              <a:t>sind </a:t>
            </a:r>
            <a:r>
              <a:rPr b="1" lang="lt" sz="1600">
                <a:solidFill>
                  <a:srgbClr val="741B47"/>
                </a:solidFill>
              </a:rPr>
              <a:t>am Sonntag nach Hause </a:t>
            </a:r>
            <a:r>
              <a:rPr b="1" lang="lt" sz="1600" u="sng">
                <a:solidFill>
                  <a:srgbClr val="741B47"/>
                </a:solidFill>
              </a:rPr>
              <a:t>gekommen.</a:t>
            </a:r>
            <a:endParaRPr b="1" sz="1600" u="sng">
              <a:solidFill>
                <a:srgbClr val="741B4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lt" sz="1600">
                <a:solidFill>
                  <a:srgbClr val="741B47"/>
                </a:solidFill>
              </a:rPr>
              <a:t>Am Sonntag </a:t>
            </a:r>
            <a:r>
              <a:rPr b="1" lang="lt" sz="1600" u="sng">
                <a:solidFill>
                  <a:srgbClr val="741B47"/>
                </a:solidFill>
              </a:rPr>
              <a:t>sind </a:t>
            </a:r>
            <a:r>
              <a:rPr b="1" lang="lt" sz="1600">
                <a:solidFill>
                  <a:srgbClr val="741B47"/>
                </a:solidFill>
              </a:rPr>
              <a:t>wir nach Hause </a:t>
            </a:r>
            <a:r>
              <a:rPr b="1" lang="lt" sz="1600" u="sng">
                <a:solidFill>
                  <a:srgbClr val="741B47"/>
                </a:solidFill>
              </a:rPr>
              <a:t>gekommen.</a:t>
            </a:r>
            <a:endParaRPr b="1" sz="1600" u="sng">
              <a:solidFill>
                <a:srgbClr val="741B47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