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1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33A88A4-AFDA-4849-BDA1-2842ABA1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BD4AE2C8-72B5-4F93-858A-C71197E59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6E840AF-A148-42A1-89BF-359FEB01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34DB-1393-4DE0-A232-C26E56EF25B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1CC9B66-ACE8-4054-B758-99A760EA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6FE2249-C5B1-4268-908A-1EB6A4BD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85A5-F8B7-49ED-BE64-7A808F41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1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71B984-B1AD-4505-9CAB-12766A04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16311808-1088-4410-9AC5-1B45E51E6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044979C-33B7-4071-91A4-7CD1C5C7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34DB-1393-4DE0-A232-C26E56EF25B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B01BEFF-EF9A-4732-85AE-985351BB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83D9D74-B5BF-448E-8F18-4752B999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85A5-F8B7-49ED-BE64-7A808F41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7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8B45D856-30E4-4309-A6E8-6FAEE56D0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9BEECAE0-35AC-45DF-AC0A-6F963DF58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1F5D1AA-C2F0-4213-897B-4E10F761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34DB-1393-4DE0-A232-C26E56EF25B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E81ABB2-B6A1-4527-8F50-17467C8F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0654A10-7408-42A7-80B7-9BA92DCA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85A5-F8B7-49ED-BE64-7A808F41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9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741D820-7275-47B7-8982-D42D2A7E5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B66D525-08DC-4337-9DE1-01E786FF6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BEFE377-B67B-4154-AAD9-E26E88E3F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34DB-1393-4DE0-A232-C26E56EF25B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9767290-201D-4341-BB1B-7787DF16B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B9786A7-4E4D-41D3-A0A4-CE67A7C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85A5-F8B7-49ED-BE64-7A808F41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0FE44E4-6E1E-4DF3-A5C9-6BF24146C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D21573D-7FB6-4CA7-AC15-9F32ED287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0052507-4F6E-40E1-A1D3-B77FF909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34DB-1393-4DE0-A232-C26E56EF25B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6AAF7A3-234B-4411-9128-E635CBBDD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204FECC-3F6E-4727-853E-04810C4A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85A5-F8B7-49ED-BE64-7A808F41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9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D3136AB-7426-4B19-9C6E-54FD3BBC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37F93A9-74FC-4527-81BD-E831B808D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E65C16ED-4CF4-4482-939C-EE136E5AE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06E81DB8-5911-4E50-B5B7-886699A02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34DB-1393-4DE0-A232-C26E56EF25B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27472A4A-5DE2-4828-8EB0-CFD3A868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3556BFAB-4BDB-49EF-8F03-B1EA08A5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85A5-F8B7-49ED-BE64-7A808F41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8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63E6665-4EE3-49FA-B41B-10B62B39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C3624798-0675-4228-8D9A-E6AC78CBA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178CF328-F751-4623-AE30-30A62B93A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E5A28042-D258-4453-BEDE-381C84BC3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FB91DE0D-DBC2-406F-BE5E-146B0BEC0E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6704BBF5-6F72-47FD-84B6-72187571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34DB-1393-4DE0-A232-C26E56EF25B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72E43B06-2AED-43B6-A8A4-949A4E75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E8CCBE70-A42A-4C14-B180-41AABB0E6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85A5-F8B7-49ED-BE64-7A808F41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4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6220B58-A35D-4914-AE58-ED357A25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A999CF31-5CDA-40BC-9336-29470949B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34DB-1393-4DE0-A232-C26E56EF25B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0836C08D-A2FB-48A0-B597-EC42A816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92EAB615-6900-4DE5-9157-0CF17D86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85A5-F8B7-49ED-BE64-7A808F41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3689DA04-8D7A-4A48-8D3A-CF49532F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34DB-1393-4DE0-A232-C26E56EF25B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A97DB61A-C35F-4F6B-8153-CD27A629A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E079784C-6D95-42BD-A4AF-F4B0969A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85A5-F8B7-49ED-BE64-7A808F41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8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D454D28-843C-406B-908C-6A9C4077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E2D3ADF-34BD-4D41-AFDE-70958573E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2205FFDB-220F-4606-A4B2-9A8ED676E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C7662923-D933-496E-9D15-46FFE3E4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34DB-1393-4DE0-A232-C26E56EF25B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98FF12AC-CB8F-41F3-B385-7325A689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9A327F36-01F2-4986-A93E-17EC0CC3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85A5-F8B7-49ED-BE64-7A808F41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9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2F86B2A-8F2A-4D01-805A-D1E356F9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775E5C2D-F5DE-4503-B1DD-589D74C13F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748CF902-9C46-46A4-B55C-EBEEA5F95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9567EA48-144B-4BC1-BA92-11CAA7390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34DB-1393-4DE0-A232-C26E56EF25B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D2F38C5C-FBFC-4C65-BAF6-F1A51493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6DF62C91-BF45-499E-B323-67576605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185A5-F8B7-49ED-BE64-7A808F41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8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C01BC4C-7338-48DA-AF96-584ABD0B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7798AC8C-FEA0-48AC-AAFF-388CC2096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0A2DD1F-5F94-4320-95DA-A1C562EAA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B34DB-1393-4DE0-A232-C26E56EF25B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38B3DE2-B1DB-478F-9175-8D38E2BBF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D22CE21-D3C0-4719-94EF-6A68C85E3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85A5-F8B7-49ED-BE64-7A808F41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3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6986B24-9E82-497D-B60E-FB78A7170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3757" y="3970232"/>
            <a:ext cx="4609010" cy="1141851"/>
          </a:xfrm>
          <a:noFill/>
        </p:spPr>
        <p:txBody>
          <a:bodyPr>
            <a:noAutofit/>
          </a:bodyPr>
          <a:lstStyle/>
          <a:p>
            <a:r>
              <a:rPr lang="de-DE" sz="4400" b="1" dirty="0">
                <a:solidFill>
                  <a:srgbClr val="080808"/>
                </a:solidFill>
              </a:rPr>
              <a:t>POSSESSIVARTIKEL</a:t>
            </a:r>
            <a:endParaRPr lang="en-US" sz="4400" b="1" dirty="0">
              <a:solidFill>
                <a:srgbClr val="080808"/>
              </a:solidFill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5C45235F-F632-4A50-9102-E0716D03D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041" y="1819513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lt-LT" sz="3600" b="1" dirty="0">
                <a:solidFill>
                  <a:srgbClr val="0070C0"/>
                </a:solidFill>
              </a:rPr>
              <a:t>DEUTSCH </a:t>
            </a:r>
            <a:r>
              <a:rPr lang="de-DE" sz="3600" b="1" dirty="0">
                <a:solidFill>
                  <a:srgbClr val="0070C0"/>
                </a:solidFill>
              </a:rPr>
              <a:t>für JUGENDLICHE</a:t>
            </a:r>
            <a:br>
              <a:rPr lang="lt-LT" sz="3600" b="1" dirty="0">
                <a:solidFill>
                  <a:srgbClr val="0070C0"/>
                </a:solidFill>
              </a:rPr>
            </a:br>
            <a:r>
              <a:rPr lang="lt-LT" sz="3600" b="1" dirty="0">
                <a:solidFill>
                  <a:srgbClr val="0070C0"/>
                </a:solidFill>
              </a:rPr>
              <a:t>Prima A1</a:t>
            </a:r>
            <a:r>
              <a:rPr lang="de-DE" sz="3600" b="1" dirty="0">
                <a:solidFill>
                  <a:srgbClr val="0070C0"/>
                </a:solidFill>
              </a:rPr>
              <a:t>, Band 1</a:t>
            </a:r>
            <a:br>
              <a:rPr lang="de-DE" sz="3600" b="1" dirty="0">
                <a:solidFill>
                  <a:srgbClr val="0070C0"/>
                </a:solidFill>
              </a:rPr>
            </a:br>
            <a:r>
              <a:rPr lang="de-DE" sz="3600" b="1" dirty="0">
                <a:solidFill>
                  <a:srgbClr val="0070C0"/>
                </a:solidFill>
              </a:rPr>
              <a:t>Lektion 6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0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8978435-BF49-43BD-AF07-754536A4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274" y="7558"/>
            <a:ext cx="5277903" cy="1100831"/>
          </a:xfrm>
        </p:spPr>
        <p:txBody>
          <a:bodyPr>
            <a:normAutofit/>
          </a:bodyPr>
          <a:lstStyle/>
          <a:p>
            <a:pPr algn="ctr"/>
            <a:r>
              <a:rPr lang="de-DE" sz="3600" b="1" u="sng" dirty="0">
                <a:solidFill>
                  <a:srgbClr val="FF0000"/>
                </a:solidFill>
              </a:rPr>
              <a:t>Bildet die Possessivartikel</a:t>
            </a:r>
            <a:r>
              <a:rPr lang="lt-LT" sz="3600" b="1" u="sng" dirty="0">
                <a:solidFill>
                  <a:srgbClr val="FF0000"/>
                </a:solidFill>
              </a:rPr>
              <a:t>: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6CEC365-960E-4DDB-99D1-1927F1450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945" y="214270"/>
            <a:ext cx="3498911" cy="1979720"/>
          </a:xfrm>
          <a:ln w="254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sz="3200" dirty="0" err="1"/>
              <a:t>Ich</a:t>
            </a:r>
            <a:r>
              <a:rPr lang="lt-LT" sz="3200" dirty="0"/>
              <a:t> </a:t>
            </a:r>
            <a:r>
              <a:rPr lang="lt-LT" dirty="0"/>
              <a:t>                 </a:t>
            </a:r>
            <a:r>
              <a:rPr lang="lt-LT" sz="3200" dirty="0" err="1"/>
              <a:t>der</a:t>
            </a:r>
            <a:r>
              <a:rPr lang="lt-LT" sz="3200" dirty="0"/>
              <a:t> </a:t>
            </a:r>
            <a:r>
              <a:rPr lang="lt-LT" sz="3200" dirty="0" err="1"/>
              <a:t>Hund</a:t>
            </a:r>
            <a:endParaRPr lang="lt-LT" sz="3200" dirty="0"/>
          </a:p>
          <a:p>
            <a:pPr marL="0" indent="0">
              <a:buNone/>
            </a:pPr>
            <a:endParaRPr lang="lt-LT" dirty="0"/>
          </a:p>
          <a:p>
            <a:pPr marL="0" indent="0" algn="ctr">
              <a:buNone/>
            </a:pPr>
            <a:endParaRPr lang="lt-LT" sz="3200" b="1" dirty="0"/>
          </a:p>
          <a:p>
            <a:pPr marL="0" indent="0" algn="ctr">
              <a:buNone/>
            </a:pPr>
            <a:r>
              <a:rPr lang="lt-LT" sz="3200" b="1" dirty="0" err="1"/>
              <a:t>Mein</a:t>
            </a:r>
            <a:r>
              <a:rPr lang="lt-LT" sz="3200" b="1" dirty="0"/>
              <a:t> </a:t>
            </a:r>
            <a:r>
              <a:rPr lang="lt-LT" sz="3200" b="1" dirty="0" err="1"/>
              <a:t>Hund</a:t>
            </a:r>
            <a:endParaRPr lang="en-US" sz="3200" b="1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A5F8E3C1-AAE9-4BC6-83EB-8406A2AD3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362" y="462259"/>
            <a:ext cx="1084677" cy="1107274"/>
          </a:xfrm>
          <a:prstGeom prst="rect">
            <a:avLst/>
          </a:prstGeom>
        </p:spPr>
      </p:pic>
      <p:sp>
        <p:nvSpPr>
          <p:cNvPr id="6" name="Turinio vietos rezervavimo ženklas 2">
            <a:extLst>
              <a:ext uri="{FF2B5EF4-FFF2-40B4-BE49-F238E27FC236}">
                <a16:creationId xmlns:a16="http://schemas.microsoft.com/office/drawing/2014/main" id="{0C054405-B2C0-4DB6-ABBA-7239CE26173F}"/>
              </a:ext>
            </a:extLst>
          </p:cNvPr>
          <p:cNvSpPr txBox="1">
            <a:spLocks/>
          </p:cNvSpPr>
          <p:nvPr/>
        </p:nvSpPr>
        <p:spPr>
          <a:xfrm>
            <a:off x="4569724" y="886084"/>
            <a:ext cx="3928190" cy="197972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sz="3200" dirty="0" err="1"/>
              <a:t>Der</a:t>
            </a:r>
            <a:r>
              <a:rPr lang="lt-LT" sz="3200" dirty="0"/>
              <a:t> </a:t>
            </a:r>
            <a:r>
              <a:rPr lang="lt-LT" sz="3200" dirty="0" err="1"/>
              <a:t>Hund</a:t>
            </a:r>
            <a:r>
              <a:rPr lang="lt-LT" sz="3200" dirty="0"/>
              <a:t>          </a:t>
            </a:r>
            <a:r>
              <a:rPr lang="lt-LT" sz="3200" dirty="0" err="1"/>
              <a:t>das</a:t>
            </a:r>
            <a:r>
              <a:rPr lang="lt-LT" sz="3200" dirty="0"/>
              <a:t> </a:t>
            </a:r>
            <a:r>
              <a:rPr lang="lt-LT" sz="3200" dirty="0" err="1"/>
              <a:t>Haus</a:t>
            </a:r>
            <a:endParaRPr lang="lt-LT" sz="3200" dirty="0"/>
          </a:p>
          <a:p>
            <a:pPr marL="0" indent="0">
              <a:buFont typeface="Arial" panose="020B0604020202020204" pitchFamily="34" charset="0"/>
              <a:buNone/>
            </a:pPr>
            <a:endParaRPr lang="lt-LT" dirty="0"/>
          </a:p>
          <a:p>
            <a:pPr marL="0" indent="0" algn="ctr">
              <a:buFont typeface="Arial" panose="020B0604020202020204" pitchFamily="34" charset="0"/>
              <a:buNone/>
            </a:pPr>
            <a:endParaRPr lang="lt-LT" sz="32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lt-LT" sz="3200" b="1" dirty="0" err="1"/>
              <a:t>Sein</a:t>
            </a:r>
            <a:r>
              <a:rPr lang="lt-LT" sz="3200" b="1" dirty="0"/>
              <a:t> </a:t>
            </a:r>
            <a:r>
              <a:rPr lang="lt-LT" sz="3200" b="1" dirty="0" err="1"/>
              <a:t>Haus</a:t>
            </a:r>
            <a:r>
              <a:rPr lang="lt-LT" sz="3200" b="1" dirty="0"/>
              <a:t> </a:t>
            </a:r>
            <a:endParaRPr lang="en-US" sz="3200" b="1" dirty="0"/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78C0B9D3-75D7-4AE8-9DD8-67D0D5CC7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861" y="1285955"/>
            <a:ext cx="1121579" cy="953342"/>
          </a:xfrm>
          <a:prstGeom prst="rect">
            <a:avLst/>
          </a:prstGeom>
        </p:spPr>
      </p:pic>
      <p:sp>
        <p:nvSpPr>
          <p:cNvPr id="8" name="Turinio vietos rezervavimo ženklas 2">
            <a:extLst>
              <a:ext uri="{FF2B5EF4-FFF2-40B4-BE49-F238E27FC236}">
                <a16:creationId xmlns:a16="http://schemas.microsoft.com/office/drawing/2014/main" id="{E438CE68-5D88-41BB-8BDC-E770D96494C8}"/>
              </a:ext>
            </a:extLst>
          </p:cNvPr>
          <p:cNvSpPr txBox="1">
            <a:spLocks/>
          </p:cNvSpPr>
          <p:nvPr/>
        </p:nvSpPr>
        <p:spPr>
          <a:xfrm>
            <a:off x="8599920" y="3276600"/>
            <a:ext cx="3370185" cy="1842118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sz="3200" dirty="0"/>
              <a:t>D</a:t>
            </a:r>
            <a:r>
              <a:rPr lang="de-DE" sz="3200" dirty="0"/>
              <a:t>u               </a:t>
            </a:r>
            <a:r>
              <a:rPr lang="lt-LT" sz="3200" dirty="0"/>
              <a:t>   </a:t>
            </a:r>
            <a:r>
              <a:rPr lang="de-DE" sz="3200" dirty="0"/>
              <a:t>der Kuli</a:t>
            </a:r>
            <a:endParaRPr lang="lt-LT" sz="3200" dirty="0"/>
          </a:p>
          <a:p>
            <a:pPr marL="0" indent="0">
              <a:buFont typeface="Arial" panose="020B0604020202020204" pitchFamily="34" charset="0"/>
              <a:buNone/>
            </a:pPr>
            <a:endParaRPr lang="lt-LT" dirty="0"/>
          </a:p>
          <a:p>
            <a:pPr marL="0" indent="0" algn="ctr">
              <a:buFont typeface="Arial" panose="020B0604020202020204" pitchFamily="34" charset="0"/>
              <a:buNone/>
            </a:pPr>
            <a:endParaRPr lang="lt-LT" sz="32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3200" b="1" dirty="0"/>
              <a:t>D</a:t>
            </a:r>
            <a:r>
              <a:rPr lang="lt-LT" sz="3200" b="1" dirty="0" err="1"/>
              <a:t>ein</a:t>
            </a:r>
            <a:r>
              <a:rPr lang="lt-LT" sz="3200" b="1" dirty="0"/>
              <a:t> </a:t>
            </a:r>
            <a:r>
              <a:rPr lang="de-DE" sz="3200" b="1" dirty="0"/>
              <a:t>Kuli</a:t>
            </a:r>
            <a:r>
              <a:rPr lang="lt-LT" sz="3200" b="1" dirty="0"/>
              <a:t> </a:t>
            </a:r>
            <a:endParaRPr lang="en-US" sz="3200" b="1" dirty="0"/>
          </a:p>
        </p:txBody>
      </p:sp>
      <p:pic>
        <p:nvPicPr>
          <p:cNvPr id="1026" name="Picture 2" descr="Ball pen / Kugelschreiber | Clipart Panda - Free Clipart Images">
            <a:extLst>
              <a:ext uri="{FF2B5EF4-FFF2-40B4-BE49-F238E27FC236}">
                <a16:creationId xmlns:a16="http://schemas.microsoft.com/office/drawing/2014/main" id="{A5F91E4C-B345-4FD5-85F8-3A69C2C0F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969" y="3394030"/>
            <a:ext cx="1071370" cy="109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urinio vietos rezervavimo ženklas 2">
            <a:extLst>
              <a:ext uri="{FF2B5EF4-FFF2-40B4-BE49-F238E27FC236}">
                <a16:creationId xmlns:a16="http://schemas.microsoft.com/office/drawing/2014/main" id="{EE598924-6560-42CC-92C2-B00AFAF6FBF0}"/>
              </a:ext>
            </a:extLst>
          </p:cNvPr>
          <p:cNvSpPr txBox="1">
            <a:spLocks/>
          </p:cNvSpPr>
          <p:nvPr/>
        </p:nvSpPr>
        <p:spPr>
          <a:xfrm>
            <a:off x="8771230" y="1184015"/>
            <a:ext cx="3184185" cy="1842118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Er           </a:t>
            </a:r>
            <a:r>
              <a:rPr lang="lt-LT" sz="3200" dirty="0"/>
              <a:t>   </a:t>
            </a:r>
            <a:r>
              <a:rPr lang="de-DE" sz="3200" dirty="0"/>
              <a:t>die Haare</a:t>
            </a:r>
            <a:endParaRPr lang="lt-LT" sz="3200" dirty="0"/>
          </a:p>
          <a:p>
            <a:pPr marL="0" indent="0">
              <a:buFont typeface="Arial" panose="020B0604020202020204" pitchFamily="34" charset="0"/>
              <a:buNone/>
            </a:pPr>
            <a:endParaRPr lang="lt-LT" dirty="0"/>
          </a:p>
          <a:p>
            <a:pPr marL="0" indent="0" algn="ctr">
              <a:buFont typeface="Arial" panose="020B0604020202020204" pitchFamily="34" charset="0"/>
              <a:buNone/>
            </a:pPr>
            <a:endParaRPr lang="lt-LT" sz="32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3200" b="1" dirty="0"/>
              <a:t>Seine Haare</a:t>
            </a:r>
            <a:r>
              <a:rPr lang="lt-LT" sz="3200" b="1" dirty="0"/>
              <a:t> </a:t>
            </a:r>
            <a:endParaRPr lang="en-US" sz="3200" b="1" dirty="0"/>
          </a:p>
        </p:txBody>
      </p:sp>
      <p:pic>
        <p:nvPicPr>
          <p:cNvPr id="1028" name="Picture 4" descr="Penguin Cartoon png download - 839*675 - Free Transparent Wig png Download.  - CleanPNG / KissPNG">
            <a:extLst>
              <a:ext uri="{FF2B5EF4-FFF2-40B4-BE49-F238E27FC236}">
                <a16:creationId xmlns:a16="http://schemas.microsoft.com/office/drawing/2014/main" id="{CB02C69A-455E-42CF-B037-72FB75520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865" y="1490501"/>
            <a:ext cx="1373578" cy="103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urinio vietos rezervavimo ženklas 2">
            <a:extLst>
              <a:ext uri="{FF2B5EF4-FFF2-40B4-BE49-F238E27FC236}">
                <a16:creationId xmlns:a16="http://schemas.microsoft.com/office/drawing/2014/main" id="{C76A6333-4FF5-441D-9D39-CCEE409F50F7}"/>
              </a:ext>
            </a:extLst>
          </p:cNvPr>
          <p:cNvSpPr txBox="1">
            <a:spLocks/>
          </p:cNvSpPr>
          <p:nvPr/>
        </p:nvSpPr>
        <p:spPr>
          <a:xfrm>
            <a:off x="413066" y="2492767"/>
            <a:ext cx="3636672" cy="197972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300" dirty="0"/>
              <a:t>Wir               </a:t>
            </a:r>
            <a:r>
              <a:rPr lang="lt-LT" sz="3300" dirty="0"/>
              <a:t>   </a:t>
            </a:r>
            <a:r>
              <a:rPr lang="de-DE" sz="3300" dirty="0"/>
              <a:t> die Torte</a:t>
            </a:r>
            <a:endParaRPr lang="lt-LT" sz="3300" dirty="0"/>
          </a:p>
          <a:p>
            <a:pPr marL="0" indent="0">
              <a:buFont typeface="Arial" panose="020B0604020202020204" pitchFamily="34" charset="0"/>
              <a:buNone/>
            </a:pPr>
            <a:endParaRPr lang="lt-LT" dirty="0"/>
          </a:p>
          <a:p>
            <a:pPr marL="0" indent="0" algn="ctr">
              <a:buFont typeface="Arial" panose="020B0604020202020204" pitchFamily="34" charset="0"/>
              <a:buNone/>
            </a:pPr>
            <a:endParaRPr lang="lt-LT" sz="32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de-DE" sz="32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3200" b="1" dirty="0"/>
              <a:t>Unsere Torte</a:t>
            </a:r>
            <a:r>
              <a:rPr lang="lt-LT" sz="3200" b="1" dirty="0"/>
              <a:t> </a:t>
            </a:r>
            <a:endParaRPr lang="en-US" sz="3200" b="1" dirty="0"/>
          </a:p>
        </p:txBody>
      </p:sp>
      <p:pic>
        <p:nvPicPr>
          <p:cNvPr id="1030" name="Picture 6" descr="Birthday cake Torte, Cartoon Blueberry Cake transparent background PNG  clipart | HiClipart">
            <a:extLst>
              <a:ext uri="{FF2B5EF4-FFF2-40B4-BE49-F238E27FC236}">
                <a16:creationId xmlns:a16="http://schemas.microsoft.com/office/drawing/2014/main" id="{B94FF99E-4EC5-4FF2-921D-249E8C17D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62" y="2738973"/>
            <a:ext cx="1449618" cy="131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urinio vietos rezervavimo ženklas 2">
            <a:extLst>
              <a:ext uri="{FF2B5EF4-FFF2-40B4-BE49-F238E27FC236}">
                <a16:creationId xmlns:a16="http://schemas.microsoft.com/office/drawing/2014/main" id="{8BB69904-B603-4F2E-897B-386751365F5A}"/>
              </a:ext>
            </a:extLst>
          </p:cNvPr>
          <p:cNvSpPr txBox="1">
            <a:spLocks/>
          </p:cNvSpPr>
          <p:nvPr/>
        </p:nvSpPr>
        <p:spPr>
          <a:xfrm>
            <a:off x="4360734" y="3063039"/>
            <a:ext cx="3928190" cy="197972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600" dirty="0"/>
              <a:t>Ihr              </a:t>
            </a:r>
            <a:r>
              <a:rPr lang="lt-LT" sz="3600" dirty="0"/>
              <a:t>   </a:t>
            </a:r>
            <a:r>
              <a:rPr lang="de-DE" sz="3600" dirty="0"/>
              <a:t>     die Aufgaben</a:t>
            </a:r>
            <a:endParaRPr lang="lt-LT" sz="3600" dirty="0"/>
          </a:p>
          <a:p>
            <a:pPr marL="0" indent="0">
              <a:buFont typeface="Arial" panose="020B0604020202020204" pitchFamily="34" charset="0"/>
              <a:buNone/>
            </a:pPr>
            <a:endParaRPr lang="lt-LT" dirty="0"/>
          </a:p>
          <a:p>
            <a:pPr marL="0" indent="0" algn="ctr">
              <a:buFont typeface="Arial" panose="020B0604020202020204" pitchFamily="34" charset="0"/>
              <a:buNone/>
            </a:pPr>
            <a:endParaRPr lang="lt-LT" sz="32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de-DE" sz="32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4600" b="1" dirty="0"/>
              <a:t>Eure Aufgaben </a:t>
            </a:r>
            <a:r>
              <a:rPr lang="lt-LT" sz="4600" b="1" dirty="0"/>
              <a:t> </a:t>
            </a:r>
            <a:endParaRPr lang="en-US" sz="4600" b="1" dirty="0"/>
          </a:p>
        </p:txBody>
      </p:sp>
      <p:sp>
        <p:nvSpPr>
          <p:cNvPr id="9" name="AutoShape 8" descr="Vector Cartoon Ikone Im Comicstyle Liste Zu Tun Checkliste Aufgabe Liste  Zeichen Abbildung Piktogramm Erinnerung Geschäftskonzept Splasheffekt Stock  Vektor Art und mehr Bilder von Aufgabenliste - iStock">
            <a:extLst>
              <a:ext uri="{FF2B5EF4-FFF2-40B4-BE49-F238E27FC236}">
                <a16:creationId xmlns:a16="http://schemas.microsoft.com/office/drawing/2014/main" id="{88DFEAD6-0549-47F8-B12C-37BD7FAADC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51F1EB9A-99E5-488A-87CE-DF4E223B6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2726" y="3115380"/>
            <a:ext cx="1342103" cy="1342103"/>
          </a:xfrm>
          <a:prstGeom prst="rect">
            <a:avLst/>
          </a:prstGeom>
        </p:spPr>
      </p:pic>
      <p:sp>
        <p:nvSpPr>
          <p:cNvPr id="17" name="Turinio vietos rezervavimo ženklas 2">
            <a:extLst>
              <a:ext uri="{FF2B5EF4-FFF2-40B4-BE49-F238E27FC236}">
                <a16:creationId xmlns:a16="http://schemas.microsoft.com/office/drawing/2014/main" id="{C0306C75-3CDA-48DE-BA96-EE161BCB0AF8}"/>
              </a:ext>
            </a:extLst>
          </p:cNvPr>
          <p:cNvSpPr txBox="1">
            <a:spLocks/>
          </p:cNvSpPr>
          <p:nvPr/>
        </p:nvSpPr>
        <p:spPr>
          <a:xfrm>
            <a:off x="250945" y="4781879"/>
            <a:ext cx="4080911" cy="1842118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Die Mutter             die Lampe</a:t>
            </a:r>
            <a:endParaRPr lang="lt-LT" dirty="0"/>
          </a:p>
          <a:p>
            <a:pPr marL="0" indent="0">
              <a:buFont typeface="Arial" panose="020B0604020202020204" pitchFamily="34" charset="0"/>
              <a:buNone/>
            </a:pPr>
            <a:endParaRPr lang="lt-LT" dirty="0"/>
          </a:p>
          <a:p>
            <a:pPr marL="0" indent="0" algn="ctr">
              <a:buFont typeface="Arial" panose="020B0604020202020204" pitchFamily="34" charset="0"/>
              <a:buNone/>
            </a:pPr>
            <a:endParaRPr lang="de-DE" sz="32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3200" b="1" dirty="0"/>
              <a:t>Ihre Lampe</a:t>
            </a:r>
            <a:endParaRPr lang="lt-LT" sz="32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/>
          </a:p>
        </p:txBody>
      </p:sp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2AF9DE15-5888-4A25-BC57-869E1E8DD1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2418" y="4931905"/>
            <a:ext cx="877964" cy="1171820"/>
          </a:xfrm>
          <a:prstGeom prst="rect">
            <a:avLst/>
          </a:prstGeom>
        </p:spPr>
      </p:pic>
      <p:sp>
        <p:nvSpPr>
          <p:cNvPr id="19" name="Turinio vietos rezervavimo ženklas 2">
            <a:extLst>
              <a:ext uri="{FF2B5EF4-FFF2-40B4-BE49-F238E27FC236}">
                <a16:creationId xmlns:a16="http://schemas.microsoft.com/office/drawing/2014/main" id="{87DF510D-1824-4D17-9BA5-224292E6AE24}"/>
              </a:ext>
            </a:extLst>
          </p:cNvPr>
          <p:cNvSpPr txBox="1">
            <a:spLocks/>
          </p:cNvSpPr>
          <p:nvPr/>
        </p:nvSpPr>
        <p:spPr>
          <a:xfrm>
            <a:off x="6469626" y="5118718"/>
            <a:ext cx="4218039" cy="1731724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Wir                   der Vater</a:t>
            </a:r>
            <a:endParaRPr lang="lt-LT" sz="3200" dirty="0"/>
          </a:p>
          <a:p>
            <a:pPr marL="0" indent="0">
              <a:buFont typeface="Arial" panose="020B0604020202020204" pitchFamily="34" charset="0"/>
              <a:buNone/>
            </a:pPr>
            <a:endParaRPr lang="lt-LT" dirty="0"/>
          </a:p>
          <a:p>
            <a:pPr marL="0" indent="0" algn="ctr">
              <a:buFont typeface="Arial" panose="020B0604020202020204" pitchFamily="34" charset="0"/>
              <a:buNone/>
            </a:pPr>
            <a:endParaRPr lang="lt-LT" sz="32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/>
              <a:t>                Unser </a:t>
            </a:r>
            <a:r>
              <a:rPr lang="en-US" sz="3200" b="1" dirty="0" err="1"/>
              <a:t>Vater</a:t>
            </a:r>
            <a:endParaRPr lang="en-US" sz="3200" b="1" dirty="0"/>
          </a:p>
        </p:txBody>
      </p:sp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FC56B57A-4342-4FD7-834F-773547D793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5572" y="5239994"/>
            <a:ext cx="1033352" cy="131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7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urinio vietos rezervavimo ženklas 2">
            <a:extLst>
              <a:ext uri="{FF2B5EF4-FFF2-40B4-BE49-F238E27FC236}">
                <a16:creationId xmlns:a16="http://schemas.microsoft.com/office/drawing/2014/main" id="{6BE24FEA-6087-48B1-8AE8-4486EACF1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945" y="214270"/>
            <a:ext cx="3908305" cy="2643230"/>
          </a:xfrm>
          <a:ln w="254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200" dirty="0"/>
              <a:t>Die Kinder  </a:t>
            </a:r>
            <a:r>
              <a:rPr lang="lt-LT" dirty="0"/>
              <a:t>  </a:t>
            </a:r>
            <a:r>
              <a:rPr lang="de-DE" dirty="0"/>
              <a:t>   </a:t>
            </a:r>
            <a:r>
              <a:rPr lang="lt-LT" dirty="0"/>
              <a:t> </a:t>
            </a:r>
            <a:r>
              <a:rPr lang="lt-LT" sz="3200" dirty="0" err="1"/>
              <a:t>der</a:t>
            </a:r>
            <a:r>
              <a:rPr lang="lt-LT" sz="3200" dirty="0"/>
              <a:t> </a:t>
            </a:r>
            <a:r>
              <a:rPr lang="de-DE" sz="3200" dirty="0"/>
              <a:t>Ball</a:t>
            </a:r>
            <a:endParaRPr lang="lt-LT" sz="3200" dirty="0"/>
          </a:p>
          <a:p>
            <a:pPr marL="0" indent="0">
              <a:buNone/>
            </a:pPr>
            <a:endParaRPr lang="lt-LT" dirty="0"/>
          </a:p>
          <a:p>
            <a:pPr marL="0" indent="0" algn="ctr">
              <a:buNone/>
            </a:pPr>
            <a:endParaRPr lang="lt-LT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 err="1"/>
              <a:t>Ihr</a:t>
            </a:r>
            <a:r>
              <a:rPr lang="en-US" sz="3200" b="1" dirty="0"/>
              <a:t> Ball</a:t>
            </a: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511970A9-E6D6-4C15-9FC0-5726FBE52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458" y="658356"/>
            <a:ext cx="1536700" cy="1536700"/>
          </a:xfrm>
          <a:prstGeom prst="rect">
            <a:avLst/>
          </a:prstGeom>
        </p:spPr>
      </p:pic>
      <p:sp>
        <p:nvSpPr>
          <p:cNvPr id="7" name="Turinio vietos rezervavimo ženklas 2">
            <a:extLst>
              <a:ext uri="{FF2B5EF4-FFF2-40B4-BE49-F238E27FC236}">
                <a16:creationId xmlns:a16="http://schemas.microsoft.com/office/drawing/2014/main" id="{78BE899C-7A00-473A-AC0C-6424D9AF925F}"/>
              </a:ext>
            </a:extLst>
          </p:cNvPr>
          <p:cNvSpPr txBox="1">
            <a:spLocks/>
          </p:cNvSpPr>
          <p:nvPr/>
        </p:nvSpPr>
        <p:spPr>
          <a:xfrm>
            <a:off x="4274071" y="353970"/>
            <a:ext cx="3643858" cy="2283124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200" dirty="0"/>
              <a:t>Du             </a:t>
            </a:r>
            <a:r>
              <a:rPr lang="lt-LT" sz="3200" dirty="0"/>
              <a:t>d</a:t>
            </a:r>
            <a:r>
              <a:rPr lang="de-DE" sz="3200" dirty="0" err="1"/>
              <a:t>ie</a:t>
            </a:r>
            <a:r>
              <a:rPr lang="de-DE" sz="3200" dirty="0"/>
              <a:t> Bücher</a:t>
            </a:r>
            <a:endParaRPr lang="lt-LT" dirty="0"/>
          </a:p>
          <a:p>
            <a:pPr marL="0" indent="0" algn="ctr">
              <a:buFont typeface="Arial" panose="020B0604020202020204" pitchFamily="34" charset="0"/>
              <a:buNone/>
            </a:pPr>
            <a:endParaRPr lang="lt-LT" sz="32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err="1"/>
              <a:t>Deine</a:t>
            </a:r>
            <a:r>
              <a:rPr lang="en-US" sz="3200" b="1" dirty="0"/>
              <a:t> </a:t>
            </a:r>
            <a:r>
              <a:rPr lang="en-US" sz="3200" b="1" dirty="0" err="1"/>
              <a:t>Bücher</a:t>
            </a:r>
            <a:endParaRPr lang="en-US" sz="3200" b="1" dirty="0"/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2E453F92-8977-4829-AF18-3EBE5D965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479" y="785770"/>
            <a:ext cx="1789898" cy="1265320"/>
          </a:xfrm>
          <a:prstGeom prst="rect">
            <a:avLst/>
          </a:prstGeom>
        </p:spPr>
      </p:pic>
      <p:sp>
        <p:nvSpPr>
          <p:cNvPr id="9" name="Turinio vietos rezervavimo ženklas 2">
            <a:extLst>
              <a:ext uri="{FF2B5EF4-FFF2-40B4-BE49-F238E27FC236}">
                <a16:creationId xmlns:a16="http://schemas.microsoft.com/office/drawing/2014/main" id="{43F3AD2D-2FD1-4D1E-B64E-5F96FA50571B}"/>
              </a:ext>
            </a:extLst>
          </p:cNvPr>
          <p:cNvSpPr txBox="1">
            <a:spLocks/>
          </p:cNvSpPr>
          <p:nvPr/>
        </p:nvSpPr>
        <p:spPr>
          <a:xfrm>
            <a:off x="8032751" y="785770"/>
            <a:ext cx="4045242" cy="2515816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800" dirty="0"/>
              <a:t>Rita                    der Opa</a:t>
            </a:r>
            <a:endParaRPr lang="lt-LT" sz="3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lt-LT" sz="32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800" b="1" dirty="0" err="1"/>
              <a:t>Ihr</a:t>
            </a:r>
            <a:r>
              <a:rPr lang="en-US" sz="3800" b="1" dirty="0"/>
              <a:t> </a:t>
            </a:r>
            <a:r>
              <a:rPr lang="en-US" sz="3800" b="1" dirty="0" err="1"/>
              <a:t>Opa</a:t>
            </a:r>
            <a:endParaRPr lang="en-US" sz="3800" b="1" dirty="0"/>
          </a:p>
        </p:txBody>
      </p:sp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99AAF9C2-3C38-4017-91F7-156A3A59B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853" y="913184"/>
            <a:ext cx="1479550" cy="1479550"/>
          </a:xfrm>
          <a:prstGeom prst="rect">
            <a:avLst/>
          </a:prstGeom>
        </p:spPr>
      </p:pic>
      <p:sp>
        <p:nvSpPr>
          <p:cNvPr id="11" name="Turinio vietos rezervavimo ženklas 2">
            <a:extLst>
              <a:ext uri="{FF2B5EF4-FFF2-40B4-BE49-F238E27FC236}">
                <a16:creationId xmlns:a16="http://schemas.microsoft.com/office/drawing/2014/main" id="{C829F070-C61B-40AA-9CF3-CB7E9E3CF92E}"/>
              </a:ext>
            </a:extLst>
          </p:cNvPr>
          <p:cNvSpPr txBox="1">
            <a:spLocks/>
          </p:cNvSpPr>
          <p:nvPr/>
        </p:nvSpPr>
        <p:spPr>
          <a:xfrm>
            <a:off x="250944" y="3301586"/>
            <a:ext cx="4892556" cy="264323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4100" dirty="0"/>
              <a:t>Ihr                  der </a:t>
            </a:r>
            <a:r>
              <a:rPr lang="de-DE" sz="4100" dirty="0" err="1"/>
              <a:t>Komputer</a:t>
            </a:r>
            <a:endParaRPr lang="lt-LT" sz="41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lt-LT" sz="32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100" b="1" dirty="0" err="1"/>
              <a:t>Euer</a:t>
            </a:r>
            <a:r>
              <a:rPr lang="en-US" sz="4100" b="1" dirty="0"/>
              <a:t> </a:t>
            </a:r>
            <a:r>
              <a:rPr lang="en-US" sz="4100" b="1" dirty="0" err="1"/>
              <a:t>Komputer</a:t>
            </a:r>
            <a:endParaRPr lang="en-US" sz="4100" b="1" dirty="0"/>
          </a:p>
        </p:txBody>
      </p:sp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883C646B-BB20-4E8F-8F6B-66B11DB26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251" y="3649066"/>
            <a:ext cx="1854200" cy="1665883"/>
          </a:xfrm>
          <a:prstGeom prst="rect">
            <a:avLst/>
          </a:prstGeom>
        </p:spPr>
      </p:pic>
      <p:sp>
        <p:nvSpPr>
          <p:cNvPr id="13" name="Turinio vietos rezervavimo ženklas 2">
            <a:extLst>
              <a:ext uri="{FF2B5EF4-FFF2-40B4-BE49-F238E27FC236}">
                <a16:creationId xmlns:a16="http://schemas.microsoft.com/office/drawing/2014/main" id="{E7ADF5A0-1D3C-4059-A5AD-151C02A92C03}"/>
              </a:ext>
            </a:extLst>
          </p:cNvPr>
          <p:cNvSpPr txBox="1">
            <a:spLocks/>
          </p:cNvSpPr>
          <p:nvPr/>
        </p:nvSpPr>
        <p:spPr>
          <a:xfrm>
            <a:off x="5766807" y="3849730"/>
            <a:ext cx="5550941" cy="264323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8000" dirty="0"/>
              <a:t>Das Kind                     die Puppe</a:t>
            </a:r>
            <a:endParaRPr lang="lt-LT" sz="8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lt-LT" sz="32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41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51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/>
              <a:t>                        Seine </a:t>
            </a:r>
            <a:r>
              <a:rPr lang="en-US" sz="8000" b="1" dirty="0" err="1"/>
              <a:t>Puppe</a:t>
            </a:r>
            <a:endParaRPr lang="en-US" sz="8000" b="1" dirty="0"/>
          </a:p>
        </p:txBody>
      </p:sp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9CD2A8E9-CDEF-45E6-841E-4BCCB5008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5589" y="4227098"/>
            <a:ext cx="1427162" cy="188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91</Words>
  <Application>Microsoft Office PowerPoint</Application>
  <PresentationFormat>Plačiaekranė</PresentationFormat>
  <Paragraphs>65</Paragraphs>
  <Slides>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„Office“ tema</vt:lpstr>
      <vt:lpstr>DEUTSCH für JUGENDLICHE Prima A1, Band 1 Lektion 6</vt:lpstr>
      <vt:lpstr>Bildet die Possessivartikel: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 für JUGENDLICHE Prima A1, Band 1 Lektion 6</dc:title>
  <dc:creator>Dainora Raudienė</dc:creator>
  <cp:lastModifiedBy>Dainora Raudienė</cp:lastModifiedBy>
  <cp:revision>5</cp:revision>
  <dcterms:created xsi:type="dcterms:W3CDTF">2021-03-29T08:45:26Z</dcterms:created>
  <dcterms:modified xsi:type="dcterms:W3CDTF">2021-03-29T09:28:56Z</dcterms:modified>
</cp:coreProperties>
</file>